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8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Copperplate Gothic Bold" panose="020E07050202060204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5166" autoAdjust="0"/>
  </p:normalViewPr>
  <p:slideViewPr>
    <p:cSldViewPr snapToGrid="0">
      <p:cViewPr varScale="1">
        <p:scale>
          <a:sx n="36" d="100"/>
          <a:sy n="36" d="100"/>
        </p:scale>
        <p:origin x="19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41F2-8342-485A-B206-274F8C7281E0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F754-D6E6-4013-B245-B60C28E53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Psalm 96</a:t>
            </a:r>
            <a:r>
              <a:rPr lang="en-US" b="1" baseline="0" dirty="0"/>
              <a:t> (READ)</a:t>
            </a:r>
          </a:p>
          <a:p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Ingratitude is a sin that often affects mankind.</a:t>
            </a:r>
          </a:p>
          <a:p>
            <a:r>
              <a:rPr lang="en-US" b="1" baseline="0" dirty="0"/>
              <a:t>(Romans 1:21), </a:t>
            </a:r>
            <a:r>
              <a:rPr lang="en-US" b="0" i="1" baseline="0" dirty="0"/>
              <a:t>“because, although they knew God, they did not glorify Him as God, nor were thankful, but became futile in their thoughts, and their foolish hearts were darkened.”</a:t>
            </a:r>
          </a:p>
          <a:p>
            <a:endParaRPr lang="en-US" b="0" i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baseline="0" dirty="0"/>
              <a:t>God is great, and is worthy of our thanksgiving and praise!</a:t>
            </a:r>
          </a:p>
          <a:p>
            <a:endParaRPr lang="en-US" b="1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F754-D6E6-4013-B245-B60C28E53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(1-2), </a:t>
            </a:r>
            <a:r>
              <a:rPr lang="en-US" i="1" dirty="0"/>
              <a:t>“Oh, sing to the Lord a new song!  Sing to the Lord, all the earth.  </a:t>
            </a:r>
            <a:r>
              <a:rPr lang="en-US" i="1" baseline="30000" dirty="0"/>
              <a:t>2</a:t>
            </a:r>
            <a:r>
              <a:rPr lang="en-US" i="1" dirty="0"/>
              <a:t> Sing to the Lord, bless His name; Proclaim the good news of His salvation from day to day.”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dirty="0"/>
              <a:t>New song indicates new</a:t>
            </a:r>
            <a:r>
              <a:rPr lang="en-US" b="1" i="0" baseline="0" dirty="0"/>
              <a:t> in quality!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baseline="0" dirty="0"/>
              <a:t>i.e. – A song from the upright fresh from the singer’s heart</a:t>
            </a:r>
            <a:endParaRPr lang="en-US" b="1" i="0" dirty="0"/>
          </a:p>
          <a:p>
            <a:r>
              <a:rPr lang="en-US" b="1" i="0" dirty="0"/>
              <a:t>(Psalm 133:1-3),</a:t>
            </a:r>
            <a:r>
              <a:rPr lang="en-US" b="1" i="0" baseline="0" dirty="0"/>
              <a:t> </a:t>
            </a:r>
            <a:r>
              <a:rPr lang="en-US" i="1" baseline="0" dirty="0"/>
              <a:t>“Rejoice in the Lord, O you righteous! For praise from the upright is beautiful.  </a:t>
            </a:r>
            <a:r>
              <a:rPr lang="en-US" i="1" baseline="30000" dirty="0"/>
              <a:t>2</a:t>
            </a:r>
            <a:r>
              <a:rPr lang="en-US" i="1" baseline="0" dirty="0"/>
              <a:t> Praise the Lord with the harp; Make melody to Him with an instrument of ten strings. </a:t>
            </a:r>
            <a:r>
              <a:rPr lang="en-US" i="1" baseline="30000" dirty="0"/>
              <a:t>3</a:t>
            </a:r>
            <a:r>
              <a:rPr lang="en-US" i="1" baseline="0" dirty="0"/>
              <a:t> Sing to Him a new song; Play skillfully with a shout of joy.”</a:t>
            </a:r>
          </a:p>
          <a:p>
            <a:endParaRPr lang="en-US" i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thanks comes from a heart that knows and acknowledges its blessings;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expects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singing to be from a thankful heart.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F754-D6E6-4013-B245-B60C28E53C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(2-5) Thanks for God’s </a:t>
            </a:r>
            <a:r>
              <a:rPr lang="en-US" b="1" u="sng" dirty="0"/>
              <a:t>Power</a:t>
            </a:r>
            <a:r>
              <a:rPr lang="en-US" b="1" u="none" dirty="0"/>
              <a:t> (READ)</a:t>
            </a:r>
          </a:p>
          <a:p>
            <a:r>
              <a:rPr lang="en-US" b="1" u="none" dirty="0"/>
              <a:t>(Psalm</a:t>
            </a:r>
            <a:r>
              <a:rPr lang="en-US" b="1" u="none" baseline="0" dirty="0"/>
              <a:t> 29:2), </a:t>
            </a:r>
            <a:r>
              <a:rPr lang="en-US" b="0" i="1" u="none" baseline="0" dirty="0"/>
              <a:t>“Give unto the Lord the glory due to His name; Worship the Lord in the beauty of holiness. 3 The voice of the Lord is over the waters; The God of glory thunders; The Lord is over many waters.”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is due honor because of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is,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has done and what he will do.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(6-9) Thanks for God’s </a:t>
            </a:r>
            <a:r>
              <a:rPr lang="en-US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Dignity</a:t>
            </a:r>
            <a:r>
              <a:rPr lang="en-US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(READ)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104:1-5), </a:t>
            </a:r>
            <a:r>
              <a:rPr lang="en-US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“Bless the Lord, O my soul! O Lord my God, You are very great: You are clothed with honor and majesty, </a:t>
            </a:r>
            <a:r>
              <a:rPr lang="en-US" b="0" i="1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cover Yourself with light as with a garment, Who stretch out the heavens like a curtain.  </a:t>
            </a:r>
            <a:r>
              <a:rPr lang="en-US" b="0" i="1" u="non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lays the beams of His upper chambers in the waters, Who makes the clouds His chariot, Who walks on the wings of the wind,  </a:t>
            </a:r>
            <a:r>
              <a:rPr lang="en-US" b="0" i="1" u="non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makes His angels spirits, His ministers a flame of fire.  </a:t>
            </a:r>
            <a:r>
              <a:rPr lang="en-US" b="0" i="1" u="non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who laid the foundations of the earth, So that it should not be moved forever”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worship must be reflective of God’s honor, majesty, strength and beauty. How are we (you) doing?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Isn’t this an</a:t>
            </a:r>
            <a:r>
              <a:rPr lang="en-US" sz="1200" b="1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indication of the inappropriate nature of the casual and flippant efforts characteristic of our day?</a:t>
            </a:r>
            <a:endParaRPr lang="en-US" b="1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F754-D6E6-4013-B245-B60C28E53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(10-13) READ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God’s judgments are righteous </a:t>
            </a:r>
            <a:r>
              <a:rPr lang="en-US" i="1" dirty="0"/>
              <a:t>(“with equity”, ASV) </a:t>
            </a:r>
            <a:r>
              <a:rPr lang="en-US" b="1" dirty="0"/>
              <a:t>No</a:t>
            </a:r>
            <a:r>
              <a:rPr lang="en-US" b="1" baseline="0" dirty="0"/>
              <a:t> preference, capriciousness, partiality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thankful that truth is 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objective standard.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2:1-11)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F754-D6E6-4013-B245-B60C28E53C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(Colossians 2:6-7),</a:t>
            </a:r>
            <a:r>
              <a:rPr lang="en-US" b="1" baseline="0" dirty="0"/>
              <a:t> </a:t>
            </a:r>
            <a:r>
              <a:rPr lang="en-US" b="0" baseline="0" dirty="0"/>
              <a:t>“As you therefore have received Christ Jesus the Lord, so walk in Him, </a:t>
            </a:r>
            <a:r>
              <a:rPr lang="en-US" b="0" baseline="30000" dirty="0"/>
              <a:t>7</a:t>
            </a:r>
            <a:r>
              <a:rPr lang="en-US" b="0" baseline="0" dirty="0"/>
              <a:t> rooted and built up in Him and established in the faith, as you have been taught, </a:t>
            </a:r>
            <a:r>
              <a:rPr lang="en-US" b="0" u="sng" baseline="0" dirty="0"/>
              <a:t>abounding in it with thanksgiving</a:t>
            </a:r>
            <a:r>
              <a:rPr lang="en-US" b="0" baseline="0" dirty="0"/>
              <a:t>.”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F754-D6E6-4013-B245-B60C28E53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used for an invitation.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F754-D6E6-4013-B245-B60C28E53C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7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85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0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50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14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03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53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65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9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00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1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86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84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40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1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389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18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28"/>
            <a:ext cx="12182365" cy="6863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054" y="1052947"/>
            <a:ext cx="9850582" cy="1482435"/>
          </a:xfrm>
        </p:spPr>
        <p:txBody>
          <a:bodyPr>
            <a:noAutofit/>
          </a:bodyPr>
          <a:lstStyle/>
          <a:p>
            <a:r>
              <a:rPr lang="en-US" sz="6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pperplate Gothic Bold" panose="020E0705020206020404" pitchFamily="34" charset="0"/>
              </a:rPr>
              <a:t>The Great Jehovah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599" y="5749637"/>
            <a:ext cx="2767729" cy="858982"/>
          </a:xfrm>
        </p:spPr>
        <p:txBody>
          <a:bodyPr>
            <a:normAutofit/>
          </a:bodyPr>
          <a:lstStyle/>
          <a:p>
            <a:r>
              <a:rPr lang="en-US" sz="4400" b="1" dirty="0"/>
              <a:t>Psalm 96</a:t>
            </a:r>
          </a:p>
        </p:txBody>
      </p:sp>
      <p:sp>
        <p:nvSpPr>
          <p:cNvPr id="5" name="Block Arc 4"/>
          <p:cNvSpPr/>
          <p:nvPr/>
        </p:nvSpPr>
        <p:spPr>
          <a:xfrm>
            <a:off x="1343890" y="4190048"/>
            <a:ext cx="9628909" cy="2537288"/>
          </a:xfrm>
          <a:prstGeom prst="blockArc">
            <a:avLst>
              <a:gd name="adj1" fmla="val 10800000"/>
              <a:gd name="adj2" fmla="val 21539543"/>
              <a:gd name="adj3" fmla="val 12641"/>
            </a:avLst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“Sing to the Lord, all the earth”</a:t>
            </a:r>
          </a:p>
        </p:txBody>
      </p:sp>
    </p:spTree>
    <p:extLst>
      <p:ext uri="{BB962C8B-B14F-4D97-AF65-F5344CB8AC3E}">
        <p14:creationId xmlns:p14="http://schemas.microsoft.com/office/powerpoint/2010/main" val="36749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6" y="267717"/>
            <a:ext cx="10682867" cy="1286107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pperplate Gothic Bold" panose="020E0705020206020404" pitchFamily="34" charset="0"/>
              </a:rPr>
              <a:t>We Give Thanks to God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22420" y="3907476"/>
            <a:ext cx="2181158" cy="2175537"/>
          </a:xfrm>
        </p:spPr>
      </p:pic>
      <p:sp>
        <p:nvSpPr>
          <p:cNvPr id="7" name="TextBox 6"/>
          <p:cNvSpPr txBox="1"/>
          <p:nvPr/>
        </p:nvSpPr>
        <p:spPr>
          <a:xfrm>
            <a:off x="887617" y="1553824"/>
            <a:ext cx="1083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In Song </a:t>
            </a:r>
            <a:r>
              <a:rPr lang="en-US" sz="4800" dirty="0"/>
              <a:t>(1; 33:1-3)</a:t>
            </a:r>
          </a:p>
        </p:txBody>
      </p:sp>
    </p:spTree>
    <p:extLst>
      <p:ext uri="{BB962C8B-B14F-4D97-AF65-F5344CB8AC3E}">
        <p14:creationId xmlns:p14="http://schemas.microsoft.com/office/powerpoint/2010/main" val="16278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6" y="267717"/>
            <a:ext cx="10682867" cy="1286107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pperplate Gothic Bold" panose="020E0705020206020404" pitchFamily="34" charset="0"/>
              </a:rPr>
              <a:t>We Give Thanks to God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22420" y="3907476"/>
            <a:ext cx="2181158" cy="2175537"/>
          </a:xfrm>
        </p:spPr>
      </p:pic>
      <p:sp>
        <p:nvSpPr>
          <p:cNvPr id="7" name="TextBox 6"/>
          <p:cNvSpPr txBox="1"/>
          <p:nvPr/>
        </p:nvSpPr>
        <p:spPr>
          <a:xfrm>
            <a:off x="887617" y="1553824"/>
            <a:ext cx="1083898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In Song </a:t>
            </a:r>
            <a:r>
              <a:rPr lang="en-US" sz="4800" dirty="0"/>
              <a:t>(1; 33:1-3)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For His character and Blessings </a:t>
            </a:r>
            <a:r>
              <a:rPr lang="en-US" sz="4800" dirty="0"/>
              <a:t>(2-9; 29:2-3; 104:1-4)</a:t>
            </a:r>
          </a:p>
        </p:txBody>
      </p:sp>
    </p:spTree>
    <p:extLst>
      <p:ext uri="{BB962C8B-B14F-4D97-AF65-F5344CB8AC3E}">
        <p14:creationId xmlns:p14="http://schemas.microsoft.com/office/powerpoint/2010/main" val="37353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6" y="267717"/>
            <a:ext cx="10682867" cy="1286107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pperplate Gothic Bold" panose="020E0705020206020404" pitchFamily="34" charset="0"/>
              </a:rPr>
              <a:t>We Give Thanks to God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22420" y="3907476"/>
            <a:ext cx="2181158" cy="2175537"/>
          </a:xfrm>
        </p:spPr>
      </p:pic>
      <p:sp>
        <p:nvSpPr>
          <p:cNvPr id="7" name="TextBox 6"/>
          <p:cNvSpPr txBox="1"/>
          <p:nvPr/>
        </p:nvSpPr>
        <p:spPr>
          <a:xfrm>
            <a:off x="887617" y="1553824"/>
            <a:ext cx="10838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In Song </a:t>
            </a:r>
            <a:r>
              <a:rPr lang="en-US" sz="4800" dirty="0"/>
              <a:t>(1; 33:1-3)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For His character and Blessings </a:t>
            </a:r>
            <a:r>
              <a:rPr lang="en-US" sz="4800" dirty="0"/>
              <a:t>(2-9; 29:2-3; 104:1-4)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For his Judgments                         </a:t>
            </a:r>
            <a:r>
              <a:rPr lang="en-US" sz="4800" dirty="0"/>
              <a:t>(10-13) (Romans 2:1-11)</a:t>
            </a:r>
          </a:p>
        </p:txBody>
      </p:sp>
    </p:spTree>
    <p:extLst>
      <p:ext uri="{BB962C8B-B14F-4D97-AF65-F5344CB8AC3E}">
        <p14:creationId xmlns:p14="http://schemas.microsoft.com/office/powerpoint/2010/main" val="32138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28"/>
            <a:ext cx="12182365" cy="6863428"/>
          </a:xfrm>
          <a:prstGeom prst="rect">
            <a:avLst/>
          </a:prstGeom>
        </p:spPr>
      </p:pic>
      <p:sp>
        <p:nvSpPr>
          <p:cNvPr id="5" name="Block Arc 4"/>
          <p:cNvSpPr/>
          <p:nvPr/>
        </p:nvSpPr>
        <p:spPr>
          <a:xfrm>
            <a:off x="280015" y="3426286"/>
            <a:ext cx="11622333" cy="2628355"/>
          </a:xfrm>
          <a:prstGeom prst="blockArc">
            <a:avLst>
              <a:gd name="adj1" fmla="val 10800000"/>
              <a:gd name="adj2" fmla="val 21590813"/>
              <a:gd name="adj3" fmla="val 3723"/>
            </a:avLst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Compared to the singer of </a:t>
            </a:r>
            <a:r>
              <a:rPr lang="en-US" sz="48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Psalm 96, </a:t>
            </a:r>
          </a:p>
          <a:p>
            <a:pPr algn="ctr"/>
            <a:r>
              <a:rPr lang="en-US" sz="48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We share in far greater blessings</a:t>
            </a:r>
          </a:p>
          <a:p>
            <a:pPr algn="ctr"/>
            <a:r>
              <a:rPr lang="en-US" sz="48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in Christ: Our thanksgiving</a:t>
            </a:r>
          </a:p>
          <a:p>
            <a:pPr algn="ctr"/>
            <a:r>
              <a:rPr lang="en-US" sz="4800" b="1" dirty="0">
                <a:ln/>
                <a:solidFill>
                  <a:schemeClr val="accent3">
                    <a:lumMod val="40000"/>
                    <a:lumOff val="60000"/>
                  </a:schemeClr>
                </a:solidFill>
              </a:rPr>
              <a:t>ought to abound more and more!</a:t>
            </a:r>
          </a:p>
        </p:txBody>
      </p:sp>
    </p:spTree>
    <p:extLst>
      <p:ext uri="{BB962C8B-B14F-4D97-AF65-F5344CB8AC3E}">
        <p14:creationId xmlns:p14="http://schemas.microsoft.com/office/powerpoint/2010/main" val="17648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200" y="457200"/>
            <a:ext cx="1828800" cy="170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8"/>
            <a:ext cx="12189836" cy="6859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227" y="3809999"/>
            <a:ext cx="109173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</a:rPr>
              <a:t>The Righteous Judgment of God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 will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“render to each one according to his deeds”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(Romans 2:6)</a:t>
            </a:r>
          </a:p>
        </p:txBody>
      </p:sp>
    </p:spTree>
    <p:extLst>
      <p:ext uri="{BB962C8B-B14F-4D97-AF65-F5344CB8AC3E}">
        <p14:creationId xmlns:p14="http://schemas.microsoft.com/office/powerpoint/2010/main" val="12452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98</TotalTime>
  <Words>655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Trebuchet MS</vt:lpstr>
      <vt:lpstr>Copperplate Gothic Bold</vt:lpstr>
      <vt:lpstr>Wingdings</vt:lpstr>
      <vt:lpstr>Calibri</vt:lpstr>
      <vt:lpstr>Century Gothic</vt:lpstr>
      <vt:lpstr>Arial</vt:lpstr>
      <vt:lpstr>Mesh</vt:lpstr>
      <vt:lpstr>Berlin</vt:lpstr>
      <vt:lpstr>The Great Jehovah</vt:lpstr>
      <vt:lpstr>We Give Thanks to God</vt:lpstr>
      <vt:lpstr>We Give Thanks to God</vt:lpstr>
      <vt:lpstr>We Give Thanks to God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Jehovah</dc:title>
  <dc:creator>Stan Cox</dc:creator>
  <cp:lastModifiedBy>Stan Cox</cp:lastModifiedBy>
  <cp:revision>12</cp:revision>
  <dcterms:created xsi:type="dcterms:W3CDTF">2016-07-03T20:14:46Z</dcterms:created>
  <dcterms:modified xsi:type="dcterms:W3CDTF">2016-07-04T02:36:28Z</dcterms:modified>
</cp:coreProperties>
</file>